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3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1FF"/>
    <a:srgbClr val="A958FF"/>
    <a:srgbClr val="9852FF"/>
    <a:srgbClr val="09DFD6"/>
    <a:srgbClr val="0EF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0"/>
    <p:restoredTop sz="94608"/>
  </p:normalViewPr>
  <p:slideViewPr>
    <p:cSldViewPr snapToGrid="0" snapToObjects="1">
      <p:cViewPr>
        <p:scale>
          <a:sx n="82" d="100"/>
          <a:sy n="82" d="100"/>
        </p:scale>
        <p:origin x="888" y="448"/>
      </p:cViewPr>
      <p:guideLst>
        <p:guide orient="horz" pos="5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elly/Documents/GitHub/OysterSeedProject/raw_data/seedthe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200"/>
              <a:t>Larval size at settlement (day 6)</a:t>
            </a:r>
          </a:p>
        </c:rich>
      </c:tx>
      <c:layout>
        <c:manualLayout>
          <c:xMode val="edge"/>
          <c:yMode val="edge"/>
          <c:x val="0.31761659313117563"/>
          <c:y val="2.01513330923639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244332959369503"/>
          <c:y val="0.12143755615453729"/>
          <c:w val="0.81600396212565141"/>
          <c:h val="0.72251742117141016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Sheet5!$D$1</c:f>
              <c:strCache>
                <c:ptCount val="1"/>
                <c:pt idx="0">
                  <c:v>23°C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Sheet5!$B$2:$B$6</c:f>
              <c:strCache>
                <c:ptCount val="5"/>
                <c:pt idx="0">
                  <c:v>315-450</c:v>
                </c:pt>
                <c:pt idx="1">
                  <c:v>450-710</c:v>
                </c:pt>
                <c:pt idx="2">
                  <c:v>710-1000</c:v>
                </c:pt>
                <c:pt idx="3">
                  <c:v>1000-1320</c:v>
                </c:pt>
                <c:pt idx="4">
                  <c:v>1320-1800</c:v>
                </c:pt>
              </c:strCache>
            </c:strRef>
          </c:cat>
          <c:val>
            <c:numRef>
              <c:f>Sheet5!$D$2:$D$6</c:f>
              <c:numCache>
                <c:formatCode>#,##0</c:formatCode>
                <c:ptCount val="5"/>
                <c:pt idx="0">
                  <c:v>35250</c:v>
                </c:pt>
                <c:pt idx="1">
                  <c:v>143080</c:v>
                </c:pt>
                <c:pt idx="2">
                  <c:v>110000</c:v>
                </c:pt>
                <c:pt idx="3">
                  <c:v>8883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B9-3A40-BB19-1C41F3A97FC2}"/>
            </c:ext>
          </c:extLst>
        </c:ser>
        <c:ser>
          <c:idx val="2"/>
          <c:order val="1"/>
          <c:tx>
            <c:strRef>
              <c:f>Sheet5!$E$1</c:f>
              <c:strCache>
                <c:ptCount val="1"/>
                <c:pt idx="0">
                  <c:v>29°C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Sheet5!$B$2:$B$6</c:f>
              <c:strCache>
                <c:ptCount val="5"/>
                <c:pt idx="0">
                  <c:v>315-450</c:v>
                </c:pt>
                <c:pt idx="1">
                  <c:v>450-710</c:v>
                </c:pt>
                <c:pt idx="2">
                  <c:v>710-1000</c:v>
                </c:pt>
                <c:pt idx="3">
                  <c:v>1000-1320</c:v>
                </c:pt>
                <c:pt idx="4">
                  <c:v>1320-1800</c:v>
                </c:pt>
              </c:strCache>
            </c:strRef>
          </c:cat>
          <c:val>
            <c:numRef>
              <c:f>Sheet5!$E$2:$E$6</c:f>
              <c:numCache>
                <c:formatCode>#,##0</c:formatCode>
                <c:ptCount val="5"/>
                <c:pt idx="0">
                  <c:v>29827</c:v>
                </c:pt>
                <c:pt idx="1">
                  <c:v>78694</c:v>
                </c:pt>
                <c:pt idx="2">
                  <c:v>136000</c:v>
                </c:pt>
                <c:pt idx="3">
                  <c:v>59220</c:v>
                </c:pt>
                <c:pt idx="4">
                  <c:v>5248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B9-3A40-BB19-1C41F3A97F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2047728"/>
        <c:axId val="432047072"/>
      </c:barChart>
      <c:catAx>
        <c:axId val="432047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Screen size (μm)</a:t>
                </a:r>
              </a:p>
            </c:rich>
          </c:tx>
          <c:layout>
            <c:manualLayout>
              <c:xMode val="edge"/>
              <c:yMode val="edge"/>
              <c:x val="0.42940894321498652"/>
              <c:y val="0.90986466314352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32047072"/>
        <c:crosses val="autoZero"/>
        <c:auto val="1"/>
        <c:lblAlgn val="ctr"/>
        <c:lblOffset val="100"/>
        <c:noMultiLvlLbl val="0"/>
      </c:catAx>
      <c:valAx>
        <c:axId val="432047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Number of oysters</a:t>
                </a:r>
              </a:p>
            </c:rich>
          </c:tx>
          <c:layout>
            <c:manualLayout>
              <c:xMode val="edge"/>
              <c:yMode val="edge"/>
              <c:x val="0"/>
              <c:y val="0.285820762946584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32047728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72249127903877408"/>
          <c:y val="0.13464433684041424"/>
          <c:w val="0.24184576798270152"/>
          <c:h val="5.73208537612043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5AA58-802B-A146-9D44-FACA65A08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6EBF0-A195-CC4C-8F9B-196A1CEFA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374D0-AD4D-F847-A476-91084B737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4251-6700-3049-8AB6-4A5F7F6F8B8E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C33D5-3BED-4241-8382-F07608E14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81A45-50D1-324B-BF65-4D1E41A7E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3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E144-55DE-0D45-BFCD-F97D442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EEA538-830E-034A-BB8A-6C38D42C3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A97FC-3BC4-DF45-BD6B-C108A8B3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4251-6700-3049-8AB6-4A5F7F6F8B8E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4C3A0-55A0-6448-91D7-2505EA791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DB739-73F4-8149-BC2C-40C3D28C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70B52D-E01F-C14C-B84B-24FEECDB5E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52DFA8-E8F5-CB48-A93D-ED8CECEC8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4D99-5A04-784E-AF1A-A827C8406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4251-6700-3049-8AB6-4A5F7F6F8B8E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B8977-4519-5F48-A5F0-F2CE2293D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555BE-67D6-0144-8F99-2128D576B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1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1081D-ADCB-894F-9D31-847BC0F6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7FBCE-C3B8-BF46-9896-FD033DA71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AFE1C-49B9-2F41-B779-263C7BA1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4251-6700-3049-8AB6-4A5F7F6F8B8E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9690C-C97E-6B4B-A5AD-C8BF88E55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D9652-CD4A-9146-9E07-F4BE5127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7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3E04-EA8C-5345-BAB7-CA0B309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31897-F428-F94B-A8CA-E0B6FED61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325A0-2E11-E841-98B3-9D709896B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4251-6700-3049-8AB6-4A5F7F6F8B8E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BA248-3287-F146-A436-34771F0AF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885A4-10F8-8643-8789-4ABE9689E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1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DA2F-ABB0-0246-998C-78C82C85D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6CADE-D641-214D-ADA7-E021CCCB3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4ACA8-64EE-F246-BFDF-5311283B9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7AEC4-3555-E549-B67C-540670FF8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4251-6700-3049-8AB6-4A5F7F6F8B8E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E50D6-3F12-6247-8651-68E8B94AC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211F9-289C-3347-9A4B-8E0B2F27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9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E2EC-A12E-A14D-8A10-05470C9E6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C61B2-C1FE-0F47-9947-833F30C74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C0F04-4363-4D46-8BC3-648722C8A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837B44-D1C7-3947-B186-2B82762D1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F2790-A686-9844-A3BB-379CF4B71E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7DFF8A-2C06-6940-A7AA-5DF8F88BA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4251-6700-3049-8AB6-4A5F7F6F8B8E}" type="datetimeFigureOut">
              <a:rPr lang="en-US" smtClean="0"/>
              <a:t>4/3/19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8BD68B-57FC-2E46-9A79-18313179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8EDDA5-7996-8041-9B30-8B5C9FB6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52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DF0B-AB3D-AA40-97CB-AE597DD80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E8972-8A7B-4446-8A13-D0CB30B8D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4251-6700-3049-8AB6-4A5F7F6F8B8E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53770-0B36-0A46-8D48-47B6170C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99365-910E-9E45-8CA0-E423921F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656DD-38AB-0B41-AD84-F1D7E6B6D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4251-6700-3049-8AB6-4A5F7F6F8B8E}" type="datetimeFigureOut">
              <a:rPr lang="en-US" smtClean="0"/>
              <a:t>4/3/19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FDA0F-0FFE-6442-A077-256BD166F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2F7B7-4C72-C54D-8CDD-C5E36E8D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23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1CA7-0F16-EE46-A49B-9F7A21944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3FF01-9FEF-B046-9178-F5B814B2A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9DEFB-C903-834C-A9FE-3E32C5D0A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9B9B4-1196-C749-93B4-3DB036ACD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4251-6700-3049-8AB6-4A5F7F6F8B8E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DAD36-4A22-774C-B66E-7929C6ECA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C1D2D-BB4E-A84F-B41A-469F3EB9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43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EA6E-6C71-B043-B8BA-56C220CA9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DC887D-8EA0-AA47-8A9E-5B01D66F9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26F6E-397A-FC44-92E2-FECFEFCBB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276EC-34F7-AC4D-A9D5-0A27621F4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4251-6700-3049-8AB6-4A5F7F6F8B8E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B0C965-F4BF-7048-A28C-7A98AFE57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505D3-0339-BE45-B736-5E4CA0169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6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B6D8A4-E007-1A41-A918-F08640FB6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1146-20E3-9248-8625-012E9269A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57766-E624-AC46-B63C-43CF54817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C4251-6700-3049-8AB6-4A5F7F6F8B8E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A5BCA-67A4-B74C-B551-DFADB0BCED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152F6-857B-FF40-B5A8-5E0C2633B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2CB4F-EAF5-664D-A204-36F4BEAEB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8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6C5548-58F6-0F4D-845C-E43BA6640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443" y="3241964"/>
            <a:ext cx="6740820" cy="3315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6EDA28-C324-FC49-81EF-C437B1231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442" y="-73333"/>
            <a:ext cx="6740820" cy="3315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703B6-AC14-674B-92D4-AC3C2A8235C3}"/>
              </a:ext>
            </a:extLst>
          </p:cNvPr>
          <p:cNvSpPr txBox="1"/>
          <p:nvPr/>
        </p:nvSpPr>
        <p:spPr>
          <a:xfrm rot="16200000">
            <a:off x="1797838" y="4761112"/>
            <a:ext cx="1809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en-US" sz="1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ADJNSAF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BDDA5-DFE4-4247-82E2-FB809798E7BC}"/>
              </a:ext>
            </a:extLst>
          </p:cNvPr>
          <p:cNvSpPr txBox="1"/>
          <p:nvPr/>
        </p:nvSpPr>
        <p:spPr>
          <a:xfrm rot="16200000">
            <a:off x="1987341" y="1445815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ADJNSAF values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E9C18-3249-A04D-B8C0-3D6AEBED1954}"/>
              </a:ext>
            </a:extLst>
          </p:cNvPr>
          <p:cNvSpPr txBox="1"/>
          <p:nvPr/>
        </p:nvSpPr>
        <p:spPr>
          <a:xfrm>
            <a:off x="5209309" y="2964965"/>
            <a:ext cx="1742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Known contaminants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42064-200E-984E-8168-DE4EBBBC6538}"/>
              </a:ext>
            </a:extLst>
          </p:cNvPr>
          <p:cNvSpPr txBox="1"/>
          <p:nvPr/>
        </p:nvSpPr>
        <p:spPr>
          <a:xfrm>
            <a:off x="5472545" y="6418760"/>
            <a:ext cx="1742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Known contaminants</a:t>
            </a:r>
          </a:p>
        </p:txBody>
      </p:sp>
    </p:spTree>
    <p:extLst>
      <p:ext uri="{BB962C8B-B14F-4D97-AF65-F5344CB8AC3E}">
        <p14:creationId xmlns:p14="http://schemas.microsoft.com/office/powerpoint/2010/main" val="1143815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A29CE5-8363-A243-B87E-02131A81C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89"/>
          <a:stretch/>
        </p:blipFill>
        <p:spPr>
          <a:xfrm>
            <a:off x="0" y="320699"/>
            <a:ext cx="4003733" cy="2511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AF25AB-44B3-3F4D-8F63-C774C438A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78" r="5500"/>
          <a:stretch/>
        </p:blipFill>
        <p:spPr>
          <a:xfrm>
            <a:off x="8115300" y="397489"/>
            <a:ext cx="3752850" cy="24344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BD815-6D55-C344-A196-69CB1A13F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78" r="5500"/>
          <a:stretch/>
        </p:blipFill>
        <p:spPr>
          <a:xfrm>
            <a:off x="4139946" y="397490"/>
            <a:ext cx="3752850" cy="24344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F23BF5-4AAA-3941-B77C-984AC60B1511}"/>
              </a:ext>
            </a:extLst>
          </p:cNvPr>
          <p:cNvSpPr txBox="1"/>
          <p:nvPr/>
        </p:nvSpPr>
        <p:spPr>
          <a:xfrm>
            <a:off x="-2863" y="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AB1C8F-7FA6-2149-B239-80D1908DD0B2}"/>
              </a:ext>
            </a:extLst>
          </p:cNvPr>
          <p:cNvSpPr txBox="1"/>
          <p:nvPr/>
        </p:nvSpPr>
        <p:spPr>
          <a:xfrm>
            <a:off x="4076701" y="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43CF6B-D8FD-584B-899C-297BDE85A781}"/>
              </a:ext>
            </a:extLst>
          </p:cNvPr>
          <p:cNvSpPr txBox="1"/>
          <p:nvPr/>
        </p:nvSpPr>
        <p:spPr>
          <a:xfrm>
            <a:off x="8115300" y="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20524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CC9A81AA-89A8-ED48-9ABA-3181093DC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0163" y="32400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203AB50-4BD2-114E-8380-BD1B4B715A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3362735"/>
              </p:ext>
            </p:extLst>
          </p:nvPr>
        </p:nvGraphicFramePr>
        <p:xfrm>
          <a:off x="1999129" y="2534761"/>
          <a:ext cx="4971069" cy="2763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040F873-F962-3844-9A45-BFDD982B1EF8}"/>
              </a:ext>
            </a:extLst>
          </p:cNvPr>
          <p:cNvSpPr txBox="1"/>
          <p:nvPr/>
        </p:nvSpPr>
        <p:spPr>
          <a:xfrm>
            <a:off x="1999129" y="22479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C9949-67CB-5041-885A-78A5B4841308}"/>
              </a:ext>
            </a:extLst>
          </p:cNvPr>
          <p:cNvSpPr txBox="1"/>
          <p:nvPr/>
        </p:nvSpPr>
        <p:spPr>
          <a:xfrm>
            <a:off x="7446949" y="22479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27EE1-11B4-604E-B247-31E41801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942257"/>
              </p:ext>
            </p:extLst>
          </p:nvPr>
        </p:nvGraphicFramePr>
        <p:xfrm>
          <a:off x="7772679" y="2872721"/>
          <a:ext cx="2794000" cy="1409700"/>
        </p:xfrm>
        <a:graphic>
          <a:graphicData uri="http://schemas.openxmlformats.org/drawingml/2006/table">
            <a:tbl>
              <a:tblPr/>
              <a:tblGrid>
                <a:gridCol w="1040218">
                  <a:extLst>
                    <a:ext uri="{9D8B030D-6E8A-4147-A177-3AD203B41FA5}">
                      <a16:colId xmlns:a16="http://schemas.microsoft.com/office/drawing/2014/main" val="3944431698"/>
                    </a:ext>
                  </a:extLst>
                </a:gridCol>
                <a:gridCol w="903848">
                  <a:extLst>
                    <a:ext uri="{9D8B030D-6E8A-4147-A177-3AD203B41FA5}">
                      <a16:colId xmlns:a16="http://schemas.microsoft.com/office/drawing/2014/main" val="3859531969"/>
                    </a:ext>
                  </a:extLst>
                </a:gridCol>
                <a:gridCol w="849934">
                  <a:extLst>
                    <a:ext uri="{9D8B030D-6E8A-4147-A177-3AD203B41FA5}">
                      <a16:colId xmlns:a16="http://schemas.microsoft.com/office/drawing/2014/main" val="267784416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screen size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range (µm)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23°C</a:t>
                      </a:r>
                      <a:b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(# of seed)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29°C</a:t>
                      </a:r>
                      <a:b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(# of seed)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3106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315-450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35,250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29,827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1954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450-710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143,080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78,694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1844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710-1000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110,000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136,000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8297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1000-1320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8,883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59,220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62218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1320-1800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5,248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915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867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8596E7-5FC9-9E4D-8C01-3B195D328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976"/>
            <a:ext cx="4123763" cy="4123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72562-E01D-2141-B2CA-5995042E9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375" y="1044384"/>
            <a:ext cx="3908612" cy="3908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FCE9AB-8A5E-AF40-974F-E97D00CE2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763" y="1044384"/>
            <a:ext cx="3908612" cy="39086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EE1D99-AECC-E045-87FA-9E92ABBB9065}"/>
              </a:ext>
            </a:extLst>
          </p:cNvPr>
          <p:cNvSpPr txBox="1"/>
          <p:nvPr/>
        </p:nvSpPr>
        <p:spPr>
          <a:xfrm>
            <a:off x="0" y="6414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42844-0E1D-244F-A14A-6E61A5A0C12A}"/>
              </a:ext>
            </a:extLst>
          </p:cNvPr>
          <p:cNvSpPr txBox="1"/>
          <p:nvPr/>
        </p:nvSpPr>
        <p:spPr>
          <a:xfrm>
            <a:off x="4079564" y="64144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12175C-C620-2F43-9E6B-35052E2A65D0}"/>
              </a:ext>
            </a:extLst>
          </p:cNvPr>
          <p:cNvSpPr txBox="1"/>
          <p:nvPr/>
        </p:nvSpPr>
        <p:spPr>
          <a:xfrm>
            <a:off x="8118163" y="6414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93063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D5F690-6BF8-FF4F-B68E-F6345C8BB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4" t="16389" r="40777" b="10330"/>
          <a:stretch/>
        </p:blipFill>
        <p:spPr>
          <a:xfrm>
            <a:off x="7214716" y="910553"/>
            <a:ext cx="2401316" cy="2459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E3030E-04D0-A242-A35B-E4BF6FF2F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6" t="4398" r="2330" b="2138"/>
          <a:stretch/>
        </p:blipFill>
        <p:spPr>
          <a:xfrm>
            <a:off x="78658" y="1010772"/>
            <a:ext cx="3682585" cy="21508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C03CA8-E84D-A54C-A33B-6659E562AFB6}"/>
              </a:ext>
            </a:extLst>
          </p:cNvPr>
          <p:cNvSpPr txBox="1"/>
          <p:nvPr/>
        </p:nvSpPr>
        <p:spPr>
          <a:xfrm>
            <a:off x="0" y="6414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DF411-6317-BD44-BA60-8D1A3FE7342F}"/>
              </a:ext>
            </a:extLst>
          </p:cNvPr>
          <p:cNvSpPr txBox="1"/>
          <p:nvPr/>
        </p:nvSpPr>
        <p:spPr>
          <a:xfrm>
            <a:off x="4094070" y="64144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4D54B-6862-B343-9BD9-D2B524583849}"/>
              </a:ext>
            </a:extLst>
          </p:cNvPr>
          <p:cNvSpPr txBox="1"/>
          <p:nvPr/>
        </p:nvSpPr>
        <p:spPr>
          <a:xfrm>
            <a:off x="6996361" y="6414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E757E9-F8CC-1140-A832-3CF4143786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25" t="14065" r="39785" b="9561"/>
          <a:stretch/>
        </p:blipFill>
        <p:spPr>
          <a:xfrm>
            <a:off x="4329365" y="838200"/>
            <a:ext cx="2431701" cy="2532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062E06-1677-1642-9430-F54089874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12" t="19518" r="1250" b="11742"/>
          <a:stretch/>
        </p:blipFill>
        <p:spPr>
          <a:xfrm>
            <a:off x="9758623" y="854219"/>
            <a:ext cx="1505579" cy="230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6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3611EEA-E2CA-2042-932B-0EA84B97F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62" y="353860"/>
            <a:ext cx="6400800" cy="6400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9457E2-2BE8-204E-BA07-C828151DB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4" b="8171"/>
          <a:stretch/>
        </p:blipFill>
        <p:spPr>
          <a:xfrm>
            <a:off x="919635" y="3565292"/>
            <a:ext cx="3099614" cy="15668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706123B-6D2A-3D49-B3BA-633CE525D7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8" b="6725"/>
          <a:stretch/>
        </p:blipFill>
        <p:spPr>
          <a:xfrm>
            <a:off x="939227" y="5132119"/>
            <a:ext cx="3075774" cy="15691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CA172A-CBE5-9240-A1C4-C2BC644AB64E}"/>
              </a:ext>
            </a:extLst>
          </p:cNvPr>
          <p:cNvSpPr/>
          <p:nvPr/>
        </p:nvSpPr>
        <p:spPr>
          <a:xfrm>
            <a:off x="6739003" y="1503123"/>
            <a:ext cx="1991638" cy="4972833"/>
          </a:xfrm>
          <a:prstGeom prst="rect">
            <a:avLst/>
          </a:prstGeom>
          <a:noFill/>
          <a:ln w="19050">
            <a:solidFill>
              <a:srgbClr val="09D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A2A651-9F1C-1E4F-8693-ADE890131E9A}"/>
              </a:ext>
            </a:extLst>
          </p:cNvPr>
          <p:cNvSpPr/>
          <p:nvPr/>
        </p:nvSpPr>
        <p:spPr>
          <a:xfrm>
            <a:off x="8755693" y="1503122"/>
            <a:ext cx="2016690" cy="4972833"/>
          </a:xfrm>
          <a:prstGeom prst="rect">
            <a:avLst/>
          </a:prstGeom>
          <a:noFill/>
          <a:ln w="19050">
            <a:solidFill>
              <a:srgbClr val="F56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9CE76-758A-2A42-A05A-A2F9F70095AD}"/>
              </a:ext>
            </a:extLst>
          </p:cNvPr>
          <p:cNvSpPr txBox="1"/>
          <p:nvPr/>
        </p:nvSpPr>
        <p:spPr>
          <a:xfrm>
            <a:off x="7514249" y="113379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9DF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23ºC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4E58A-9BAB-3A41-A72C-992C7C43BB5D}"/>
              </a:ext>
            </a:extLst>
          </p:cNvPr>
          <p:cNvSpPr txBox="1"/>
          <p:nvPr/>
        </p:nvSpPr>
        <p:spPr>
          <a:xfrm>
            <a:off x="9530939" y="113379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56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29ºC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C1EDA0-0D94-6048-84AE-ED0B8FE07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75" y="539817"/>
            <a:ext cx="3245606" cy="32456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AA9E9F-21C3-F141-8181-EE9BF41D61CA}"/>
              </a:ext>
            </a:extLst>
          </p:cNvPr>
          <p:cNvSpPr txBox="1"/>
          <p:nvPr/>
        </p:nvSpPr>
        <p:spPr>
          <a:xfrm rot="16200000">
            <a:off x="414564" y="4311054"/>
            <a:ext cx="8338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PC2 Loadings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1D8E9-8026-EC40-AF5A-5B1BA047BDA6}"/>
              </a:ext>
            </a:extLst>
          </p:cNvPr>
          <p:cNvSpPr txBox="1"/>
          <p:nvPr/>
        </p:nvSpPr>
        <p:spPr>
          <a:xfrm>
            <a:off x="2244843" y="5104152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133EF6-AC99-944F-9358-58A4B6FED39C}"/>
              </a:ext>
            </a:extLst>
          </p:cNvPr>
          <p:cNvSpPr txBox="1"/>
          <p:nvPr/>
        </p:nvSpPr>
        <p:spPr>
          <a:xfrm rot="16200000">
            <a:off x="410316" y="5775629"/>
            <a:ext cx="8338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PC2 Loadings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F15FA0-F492-A447-82C1-1EA9F0871B65}"/>
              </a:ext>
            </a:extLst>
          </p:cNvPr>
          <p:cNvSpPr txBox="1"/>
          <p:nvPr/>
        </p:nvSpPr>
        <p:spPr>
          <a:xfrm>
            <a:off x="2244843" y="6666292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29FA36-D7B3-024C-8FDC-1F6127A3CF13}"/>
              </a:ext>
            </a:extLst>
          </p:cNvPr>
          <p:cNvCxnSpPr>
            <a:cxnSpLocks/>
          </p:cNvCxnSpPr>
          <p:nvPr/>
        </p:nvCxnSpPr>
        <p:spPr>
          <a:xfrm>
            <a:off x="1159107" y="4877583"/>
            <a:ext cx="273509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CD120F-DA7D-0643-AD81-4E26F98DBE09}"/>
              </a:ext>
            </a:extLst>
          </p:cNvPr>
          <p:cNvCxnSpPr>
            <a:cxnSpLocks/>
          </p:cNvCxnSpPr>
          <p:nvPr/>
        </p:nvCxnSpPr>
        <p:spPr>
          <a:xfrm>
            <a:off x="1173621" y="5471053"/>
            <a:ext cx="272107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27C858-17BC-7445-9388-1CC4C0551B9B}"/>
              </a:ext>
            </a:extLst>
          </p:cNvPr>
          <p:cNvSpPr txBox="1"/>
          <p:nvPr/>
        </p:nvSpPr>
        <p:spPr>
          <a:xfrm>
            <a:off x="2464607" y="4727996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0.025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93602B-B38E-054E-B433-B9F733612471}"/>
              </a:ext>
            </a:extLst>
          </p:cNvPr>
          <p:cNvSpPr txBox="1"/>
          <p:nvPr/>
        </p:nvSpPr>
        <p:spPr>
          <a:xfrm>
            <a:off x="2447775" y="5466409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-0.025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CA53FB-8DEA-6545-8F4B-64D70318CF33}"/>
              </a:ext>
            </a:extLst>
          </p:cNvPr>
          <p:cNvSpPr txBox="1"/>
          <p:nvPr/>
        </p:nvSpPr>
        <p:spPr>
          <a:xfrm>
            <a:off x="5165766" y="1140031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relative NSAF values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A8D9AA-8E1D-7145-9FD3-93DE1A0050B9}"/>
              </a:ext>
            </a:extLst>
          </p:cNvPr>
          <p:cNvSpPr txBox="1"/>
          <p:nvPr/>
        </p:nvSpPr>
        <p:spPr>
          <a:xfrm>
            <a:off x="10855847" y="1406842"/>
            <a:ext cx="5741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2AFCC9-EE0E-8D4A-867C-126163EA17C2}"/>
              </a:ext>
            </a:extLst>
          </p:cNvPr>
          <p:cNvSpPr txBox="1"/>
          <p:nvPr/>
        </p:nvSpPr>
        <p:spPr>
          <a:xfrm>
            <a:off x="154269" y="3538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4550B-4261-1546-9890-C5DCBDDB8E11}"/>
              </a:ext>
            </a:extLst>
          </p:cNvPr>
          <p:cNvSpPr txBox="1"/>
          <p:nvPr/>
        </p:nvSpPr>
        <p:spPr>
          <a:xfrm>
            <a:off x="174542" y="332589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A7B33C-8953-F342-8AFB-304063E4687B}"/>
              </a:ext>
            </a:extLst>
          </p:cNvPr>
          <p:cNvSpPr txBox="1"/>
          <p:nvPr/>
        </p:nvSpPr>
        <p:spPr>
          <a:xfrm>
            <a:off x="174542" y="50272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28D4C1-30ED-1643-AB2B-03F8FF8F418C}"/>
              </a:ext>
            </a:extLst>
          </p:cNvPr>
          <p:cNvSpPr txBox="1"/>
          <p:nvPr/>
        </p:nvSpPr>
        <p:spPr>
          <a:xfrm>
            <a:off x="4547603" y="35386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A28706-F838-404B-AA0F-685362DEBA00}"/>
              </a:ext>
            </a:extLst>
          </p:cNvPr>
          <p:cNvSpPr txBox="1"/>
          <p:nvPr/>
        </p:nvSpPr>
        <p:spPr>
          <a:xfrm>
            <a:off x="1493692" y="615470"/>
            <a:ext cx="206586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PC1 vs PC2 for temperature factor</a:t>
            </a:r>
          </a:p>
        </p:txBody>
      </p:sp>
    </p:spTree>
    <p:extLst>
      <p:ext uri="{BB962C8B-B14F-4D97-AF65-F5344CB8AC3E}">
        <p14:creationId xmlns:p14="http://schemas.microsoft.com/office/powerpoint/2010/main" val="1445495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F9AFA9-A763-4845-B0E7-B7BFA38B4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4" y="178496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4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327D2A-6F7A-C245-B1FA-4446CFC88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0"/>
            <a:ext cx="39147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34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7F0AEC8-C089-2B45-B7CB-6A29AF72A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818" y="4311301"/>
            <a:ext cx="2728899" cy="194921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84DBB04-5187-8F4D-9763-8CEC4C9EE31B}"/>
              </a:ext>
            </a:extLst>
          </p:cNvPr>
          <p:cNvGrpSpPr/>
          <p:nvPr/>
        </p:nvGrpSpPr>
        <p:grpSpPr>
          <a:xfrm>
            <a:off x="5391150" y="149006"/>
            <a:ext cx="6858000" cy="6858000"/>
            <a:chOff x="2667000" y="0"/>
            <a:chExt cx="6858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DB5DBF-7E90-C34C-9793-63BE6657F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7B94B6-36F3-484A-8D16-6B98079A91B4}"/>
                </a:ext>
              </a:extLst>
            </p:cNvPr>
            <p:cNvSpPr/>
            <p:nvPr/>
          </p:nvSpPr>
          <p:spPr>
            <a:xfrm>
              <a:off x="4409162" y="1352810"/>
              <a:ext cx="2267210" cy="4972833"/>
            </a:xfrm>
            <a:prstGeom prst="rect">
              <a:avLst/>
            </a:prstGeom>
            <a:noFill/>
            <a:ln w="19050">
              <a:solidFill>
                <a:srgbClr val="09D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44635C-704F-0542-8377-0390A41C336F}"/>
                </a:ext>
              </a:extLst>
            </p:cNvPr>
            <p:cNvSpPr/>
            <p:nvPr/>
          </p:nvSpPr>
          <p:spPr>
            <a:xfrm>
              <a:off x="6701424" y="1352809"/>
              <a:ext cx="2266887" cy="4972833"/>
            </a:xfrm>
            <a:prstGeom prst="rect">
              <a:avLst/>
            </a:prstGeom>
            <a:noFill/>
            <a:ln w="19050">
              <a:solidFill>
                <a:srgbClr val="F56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7352E8-F9E4-0E46-B361-7AD84999A203}"/>
                </a:ext>
              </a:extLst>
            </p:cNvPr>
            <p:cNvSpPr txBox="1"/>
            <p:nvPr/>
          </p:nvSpPr>
          <p:spPr>
            <a:xfrm>
              <a:off x="5209460" y="996003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9DFD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23ºC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B72AEB-2B76-0F49-821F-13A53A6966FD}"/>
                </a:ext>
              </a:extLst>
            </p:cNvPr>
            <p:cNvSpPr txBox="1"/>
            <p:nvPr/>
          </p:nvSpPr>
          <p:spPr>
            <a:xfrm>
              <a:off x="7226150" y="996003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561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29ºC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851B4A-24A1-444E-A3BB-A1DD3D83E010}"/>
                </a:ext>
              </a:extLst>
            </p:cNvPr>
            <p:cNvSpPr txBox="1"/>
            <p:nvPr/>
          </p:nvSpPr>
          <p:spPr>
            <a:xfrm>
              <a:off x="2860977" y="1002244"/>
              <a:ext cx="13773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relative NSAF values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60A5A1-7D61-524F-873A-76BA7480BF63}"/>
                </a:ext>
              </a:extLst>
            </p:cNvPr>
            <p:cNvSpPr txBox="1"/>
            <p:nvPr/>
          </p:nvSpPr>
          <p:spPr>
            <a:xfrm>
              <a:off x="8926838" y="1143795"/>
              <a:ext cx="5741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protein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EA76A6-C8DF-AB45-B7DE-A8A7E8CEDD14}"/>
                </a:ext>
              </a:extLst>
            </p:cNvPr>
            <p:cNvSpPr txBox="1"/>
            <p:nvPr/>
          </p:nvSpPr>
          <p:spPr>
            <a:xfrm>
              <a:off x="4885150" y="491738"/>
              <a:ext cx="3788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Proteins affected by temperature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E4890D-AA87-894E-B3B2-86A40A82B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15" y="227705"/>
            <a:ext cx="4942426" cy="35303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53C2AB-016B-E548-951F-EB1E6BD51CAF}"/>
              </a:ext>
            </a:extLst>
          </p:cNvPr>
          <p:cNvSpPr txBox="1"/>
          <p:nvPr/>
        </p:nvSpPr>
        <p:spPr>
          <a:xfrm>
            <a:off x="4374288" y="2404998"/>
            <a:ext cx="4876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Temp.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8EEDB0-14B6-1448-AA21-9F0E87BC5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67833"/>
            <a:ext cx="2789755" cy="19926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1A56B-9A04-5C46-A537-8BBE8714F2D5}"/>
              </a:ext>
            </a:extLst>
          </p:cNvPr>
          <p:cNvSpPr txBox="1"/>
          <p:nvPr/>
        </p:nvSpPr>
        <p:spPr>
          <a:xfrm>
            <a:off x="2196816" y="4151463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 loadings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AB77ED-0F5E-A541-9878-389EF18C3D21}"/>
              </a:ext>
            </a:extLst>
          </p:cNvPr>
          <p:cNvCxnSpPr>
            <a:cxnSpLocks/>
          </p:cNvCxnSpPr>
          <p:nvPr/>
        </p:nvCxnSpPr>
        <p:spPr>
          <a:xfrm>
            <a:off x="299217" y="5741878"/>
            <a:ext cx="234654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2BD7A4-4EC7-AE4C-827D-BAC293DEBB2E}"/>
              </a:ext>
            </a:extLst>
          </p:cNvPr>
          <p:cNvSpPr txBox="1"/>
          <p:nvPr/>
        </p:nvSpPr>
        <p:spPr>
          <a:xfrm>
            <a:off x="1604717" y="5586275"/>
            <a:ext cx="4443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0.025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27B4D4-FECC-0E4D-B79D-CC6F50CB534D}"/>
              </a:ext>
            </a:extLst>
          </p:cNvPr>
          <p:cNvCxnSpPr>
            <a:cxnSpLocks/>
          </p:cNvCxnSpPr>
          <p:nvPr/>
        </p:nvCxnSpPr>
        <p:spPr>
          <a:xfrm>
            <a:off x="2924106" y="4749926"/>
            <a:ext cx="234654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0F579F1-1620-5B42-8591-B03523ECA6AB}"/>
              </a:ext>
            </a:extLst>
          </p:cNvPr>
          <p:cNvSpPr txBox="1"/>
          <p:nvPr/>
        </p:nvSpPr>
        <p:spPr>
          <a:xfrm>
            <a:off x="4114800" y="4722998"/>
            <a:ext cx="5651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-0.025</a:t>
            </a:r>
          </a:p>
        </p:txBody>
      </p:sp>
    </p:spTree>
    <p:extLst>
      <p:ext uri="{BB962C8B-B14F-4D97-AF65-F5344CB8AC3E}">
        <p14:creationId xmlns:p14="http://schemas.microsoft.com/office/powerpoint/2010/main" val="13956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0E0532-CD4B-CA40-B089-59A9F3E1B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522" y="3131298"/>
            <a:ext cx="2672675" cy="190905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B956840-F0F7-704F-881E-CE9F120F556E}"/>
              </a:ext>
            </a:extLst>
          </p:cNvPr>
          <p:cNvGrpSpPr/>
          <p:nvPr/>
        </p:nvGrpSpPr>
        <p:grpSpPr>
          <a:xfrm>
            <a:off x="5092148" y="0"/>
            <a:ext cx="6858000" cy="6858000"/>
            <a:chOff x="2667000" y="0"/>
            <a:chExt cx="6858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4D28E6D-CA2D-E448-BF33-7B4AA103F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7B94B6-36F3-484A-8D16-6B98079A91B4}"/>
                </a:ext>
              </a:extLst>
            </p:cNvPr>
            <p:cNvSpPr/>
            <p:nvPr/>
          </p:nvSpPr>
          <p:spPr>
            <a:xfrm>
              <a:off x="4415963" y="1352810"/>
              <a:ext cx="759139" cy="4972833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7352E8-F9E4-0E46-B361-7AD84999A203}"/>
                </a:ext>
              </a:extLst>
            </p:cNvPr>
            <p:cNvSpPr txBox="1"/>
            <p:nvPr/>
          </p:nvSpPr>
          <p:spPr>
            <a:xfrm>
              <a:off x="5408378" y="10807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B72AEB-2B76-0F49-821F-13A53A6966FD}"/>
                </a:ext>
              </a:extLst>
            </p:cNvPr>
            <p:cNvSpPr txBox="1"/>
            <p:nvPr/>
          </p:nvSpPr>
          <p:spPr>
            <a:xfrm>
              <a:off x="6134485" y="10807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851B4A-24A1-444E-A3BB-A1DD3D83E010}"/>
                </a:ext>
              </a:extLst>
            </p:cNvPr>
            <p:cNvSpPr txBox="1"/>
            <p:nvPr/>
          </p:nvSpPr>
          <p:spPr>
            <a:xfrm>
              <a:off x="2769400" y="993457"/>
              <a:ext cx="13773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relative NSAF values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60A5A1-7D61-524F-873A-76BA7480BF63}"/>
                </a:ext>
              </a:extLst>
            </p:cNvPr>
            <p:cNvSpPr txBox="1"/>
            <p:nvPr/>
          </p:nvSpPr>
          <p:spPr>
            <a:xfrm>
              <a:off x="9024542" y="1192693"/>
              <a:ext cx="5004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protein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EA76A6-C8DF-AB45-B7DE-A8A7E8CEDD14}"/>
                </a:ext>
              </a:extLst>
            </p:cNvPr>
            <p:cNvSpPr txBox="1"/>
            <p:nvPr/>
          </p:nvSpPr>
          <p:spPr>
            <a:xfrm>
              <a:off x="4885150" y="491738"/>
              <a:ext cx="292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Proteins affected by time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B00DB5-BC65-DB41-98C0-1D7F33C2C1DA}"/>
                </a:ext>
              </a:extLst>
            </p:cNvPr>
            <p:cNvSpPr/>
            <p:nvPr/>
          </p:nvSpPr>
          <p:spPr>
            <a:xfrm>
              <a:off x="5199068" y="1352809"/>
              <a:ext cx="733999" cy="4972833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A2F42-9B0C-6347-A5CE-BD42F8CFACB3}"/>
                </a:ext>
              </a:extLst>
            </p:cNvPr>
            <p:cNvSpPr/>
            <p:nvPr/>
          </p:nvSpPr>
          <p:spPr>
            <a:xfrm>
              <a:off x="5953861" y="1352808"/>
              <a:ext cx="691779" cy="4972833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6FC7B93-5269-9849-BBD0-C7D76F9D1719}"/>
                </a:ext>
              </a:extLst>
            </p:cNvPr>
            <p:cNvSpPr/>
            <p:nvPr/>
          </p:nvSpPr>
          <p:spPr>
            <a:xfrm>
              <a:off x="7461153" y="1352807"/>
              <a:ext cx="708371" cy="4972833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ECF428-B1E3-2E44-9532-90360DEAED2A}"/>
                </a:ext>
              </a:extLst>
            </p:cNvPr>
            <p:cNvSpPr/>
            <p:nvPr/>
          </p:nvSpPr>
          <p:spPr>
            <a:xfrm>
              <a:off x="6679968" y="1352807"/>
              <a:ext cx="749532" cy="4972833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DE6CB4-4A30-2543-B44F-F04B69553A69}"/>
                </a:ext>
              </a:extLst>
            </p:cNvPr>
            <p:cNvSpPr/>
            <p:nvPr/>
          </p:nvSpPr>
          <p:spPr>
            <a:xfrm>
              <a:off x="8193983" y="1352806"/>
              <a:ext cx="776332" cy="497283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4770AD-342E-3B49-A813-999B7AC0B44D}"/>
                </a:ext>
              </a:extLst>
            </p:cNvPr>
            <p:cNvSpPr txBox="1"/>
            <p:nvPr/>
          </p:nvSpPr>
          <p:spPr>
            <a:xfrm>
              <a:off x="6867340" y="10807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A0E79-8535-5046-99CB-A71C45541D63}"/>
                </a:ext>
              </a:extLst>
            </p:cNvPr>
            <p:cNvSpPr txBox="1"/>
            <p:nvPr/>
          </p:nvSpPr>
          <p:spPr>
            <a:xfrm>
              <a:off x="4655367" y="10807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625021-BBA0-724B-946E-1477DCFC2A83}"/>
                </a:ext>
              </a:extLst>
            </p:cNvPr>
            <p:cNvSpPr txBox="1"/>
            <p:nvPr/>
          </p:nvSpPr>
          <p:spPr>
            <a:xfrm>
              <a:off x="4079400" y="10807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2B79E3-9B83-9E4D-BEEB-6D04E58E5187}"/>
                </a:ext>
              </a:extLst>
            </p:cNvPr>
            <p:cNvSpPr txBox="1"/>
            <p:nvPr/>
          </p:nvSpPr>
          <p:spPr>
            <a:xfrm>
              <a:off x="7623018" y="1080794"/>
              <a:ext cx="3701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9C18C0-60C4-B84A-B76D-C76D607AA0B4}"/>
                </a:ext>
              </a:extLst>
            </p:cNvPr>
            <p:cNvSpPr txBox="1"/>
            <p:nvPr/>
          </p:nvSpPr>
          <p:spPr>
            <a:xfrm>
              <a:off x="8397098" y="1080794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9D378F-2250-EE4F-80D3-D18DF29BF6CB}"/>
                </a:ext>
              </a:extLst>
            </p:cNvPr>
            <p:cNvSpPr txBox="1"/>
            <p:nvPr/>
          </p:nvSpPr>
          <p:spPr>
            <a:xfrm>
              <a:off x="6306357" y="875650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Days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85DC21E-3BB6-5444-A95D-B5A328AEB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9" y="3119560"/>
            <a:ext cx="2705542" cy="19325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1E40E0-EB2F-C045-BC1E-72AA171A1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3" y="5040352"/>
            <a:ext cx="2544707" cy="18176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3C6609F-FC6C-F14B-ADA2-3E82593F1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3396" y="5031897"/>
            <a:ext cx="2650210" cy="18930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D655F5-18CA-0542-BFC4-A37433C60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852" y="162339"/>
            <a:ext cx="3919331" cy="27995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95CAE7B-8C50-3D41-BF71-4A7AF3325ADE}"/>
              </a:ext>
            </a:extLst>
          </p:cNvPr>
          <p:cNvSpPr txBox="1"/>
          <p:nvPr/>
        </p:nvSpPr>
        <p:spPr>
          <a:xfrm>
            <a:off x="1907375" y="5025123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 loadings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CA6D3A-3FE4-2746-BF69-9EA228EF006D}"/>
              </a:ext>
            </a:extLst>
          </p:cNvPr>
          <p:cNvSpPr txBox="1"/>
          <p:nvPr/>
        </p:nvSpPr>
        <p:spPr>
          <a:xfrm>
            <a:off x="1992360" y="3090142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loadings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C197F6A-AA18-1847-9D5A-F55DCC2435F6}"/>
              </a:ext>
            </a:extLst>
          </p:cNvPr>
          <p:cNvCxnSpPr>
            <a:cxnSpLocks/>
          </p:cNvCxnSpPr>
          <p:nvPr/>
        </p:nvCxnSpPr>
        <p:spPr>
          <a:xfrm>
            <a:off x="271921" y="3522934"/>
            <a:ext cx="234654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C118210-2049-6948-A9EA-85D158EFCA7A}"/>
              </a:ext>
            </a:extLst>
          </p:cNvPr>
          <p:cNvSpPr txBox="1"/>
          <p:nvPr/>
        </p:nvSpPr>
        <p:spPr>
          <a:xfrm>
            <a:off x="1500215" y="3478267"/>
            <a:ext cx="507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-0.025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5BDC7A6-D794-194D-B3D5-90BE2C899B0B}"/>
              </a:ext>
            </a:extLst>
          </p:cNvPr>
          <p:cNvCxnSpPr>
            <a:cxnSpLocks/>
          </p:cNvCxnSpPr>
          <p:nvPr/>
        </p:nvCxnSpPr>
        <p:spPr>
          <a:xfrm>
            <a:off x="192620" y="6372351"/>
            <a:ext cx="234654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AFE2FE7-4C1A-3E47-A15F-542BA741DE73}"/>
              </a:ext>
            </a:extLst>
          </p:cNvPr>
          <p:cNvSpPr txBox="1"/>
          <p:nvPr/>
        </p:nvSpPr>
        <p:spPr>
          <a:xfrm>
            <a:off x="1498120" y="6216748"/>
            <a:ext cx="4443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0.025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AEC9DF4-1092-FE42-9288-A91C01DC364D}"/>
              </a:ext>
            </a:extLst>
          </p:cNvPr>
          <p:cNvCxnSpPr>
            <a:cxnSpLocks/>
          </p:cNvCxnSpPr>
          <p:nvPr/>
        </p:nvCxnSpPr>
        <p:spPr>
          <a:xfrm>
            <a:off x="2801809" y="4542788"/>
            <a:ext cx="234654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BA6EB7-A8F6-C540-A0F7-4710F08B803C}"/>
              </a:ext>
            </a:extLst>
          </p:cNvPr>
          <p:cNvSpPr txBox="1"/>
          <p:nvPr/>
        </p:nvSpPr>
        <p:spPr>
          <a:xfrm>
            <a:off x="4107309" y="4387185"/>
            <a:ext cx="4443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0.025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CC4170-1B28-0043-B81D-BABA917E81E5}"/>
              </a:ext>
            </a:extLst>
          </p:cNvPr>
          <p:cNvCxnSpPr>
            <a:cxnSpLocks/>
          </p:cNvCxnSpPr>
          <p:nvPr/>
        </p:nvCxnSpPr>
        <p:spPr>
          <a:xfrm>
            <a:off x="2819410" y="5458469"/>
            <a:ext cx="234654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9A9A083-14D8-F546-B187-7B290038646D}"/>
              </a:ext>
            </a:extLst>
          </p:cNvPr>
          <p:cNvSpPr txBox="1"/>
          <p:nvPr/>
        </p:nvSpPr>
        <p:spPr>
          <a:xfrm>
            <a:off x="4032283" y="5414376"/>
            <a:ext cx="5369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-0.025</a:t>
            </a:r>
          </a:p>
        </p:txBody>
      </p:sp>
    </p:spTree>
    <p:extLst>
      <p:ext uri="{BB962C8B-B14F-4D97-AF65-F5344CB8AC3E}">
        <p14:creationId xmlns:p14="http://schemas.microsoft.com/office/powerpoint/2010/main" val="84123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D02D2-78CA-7945-85BF-0647D121C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720" y="0"/>
            <a:ext cx="6858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EA76A6-C8DF-AB45-B7DE-A8A7E8CEDD14}"/>
              </a:ext>
            </a:extLst>
          </p:cNvPr>
          <p:cNvSpPr txBox="1"/>
          <p:nvPr/>
        </p:nvSpPr>
        <p:spPr>
          <a:xfrm>
            <a:off x="6428884" y="491738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Proteins affected by time x temperature interaction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AF874-AA23-854E-9A57-FB7DD2A3AA0A}"/>
              </a:ext>
            </a:extLst>
          </p:cNvPr>
          <p:cNvSpPr/>
          <p:nvPr/>
        </p:nvSpPr>
        <p:spPr>
          <a:xfrm>
            <a:off x="6499683" y="1352810"/>
            <a:ext cx="759139" cy="4972833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710EA-E36F-F54A-A3AE-DD400DF73478}"/>
              </a:ext>
            </a:extLst>
          </p:cNvPr>
          <p:cNvSpPr txBox="1"/>
          <p:nvPr/>
        </p:nvSpPr>
        <p:spPr>
          <a:xfrm>
            <a:off x="7492098" y="10807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DB603-300A-9B4C-9D02-652164DA6F3E}"/>
              </a:ext>
            </a:extLst>
          </p:cNvPr>
          <p:cNvSpPr txBox="1"/>
          <p:nvPr/>
        </p:nvSpPr>
        <p:spPr>
          <a:xfrm>
            <a:off x="8218205" y="10807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4EF4F3-1754-8246-9102-A652E0F208D3}"/>
              </a:ext>
            </a:extLst>
          </p:cNvPr>
          <p:cNvSpPr txBox="1"/>
          <p:nvPr/>
        </p:nvSpPr>
        <p:spPr>
          <a:xfrm>
            <a:off x="4853120" y="993457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relative NSAF values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12B40A-6045-9048-94C6-63AAAE647599}"/>
              </a:ext>
            </a:extLst>
          </p:cNvPr>
          <p:cNvSpPr txBox="1"/>
          <p:nvPr/>
        </p:nvSpPr>
        <p:spPr>
          <a:xfrm>
            <a:off x="11108262" y="1192693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849AA0-29E7-424C-AFC5-19CA933EE6BD}"/>
              </a:ext>
            </a:extLst>
          </p:cNvPr>
          <p:cNvSpPr/>
          <p:nvPr/>
        </p:nvSpPr>
        <p:spPr>
          <a:xfrm>
            <a:off x="7282788" y="1352809"/>
            <a:ext cx="733999" cy="49728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280C90-7BAB-CA4E-90BA-DFA9BF7E87AA}"/>
              </a:ext>
            </a:extLst>
          </p:cNvPr>
          <p:cNvSpPr/>
          <p:nvPr/>
        </p:nvSpPr>
        <p:spPr>
          <a:xfrm>
            <a:off x="8037581" y="1352808"/>
            <a:ext cx="691779" cy="4972833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6D0567-2097-4F44-98E1-4102E25006DC}"/>
              </a:ext>
            </a:extLst>
          </p:cNvPr>
          <p:cNvSpPr/>
          <p:nvPr/>
        </p:nvSpPr>
        <p:spPr>
          <a:xfrm>
            <a:off x="9544873" y="1352807"/>
            <a:ext cx="708371" cy="4972833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BD6A3F-10AA-AC4F-88CA-32D5249F6FB4}"/>
              </a:ext>
            </a:extLst>
          </p:cNvPr>
          <p:cNvSpPr/>
          <p:nvPr/>
        </p:nvSpPr>
        <p:spPr>
          <a:xfrm>
            <a:off x="8763688" y="1352807"/>
            <a:ext cx="749532" cy="497283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6F04CC-CDAA-5348-AA5A-714B7E6F3BCB}"/>
              </a:ext>
            </a:extLst>
          </p:cNvPr>
          <p:cNvSpPr/>
          <p:nvPr/>
        </p:nvSpPr>
        <p:spPr>
          <a:xfrm>
            <a:off x="10277703" y="1352806"/>
            <a:ext cx="776332" cy="49728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96C21C-0355-3843-8187-8055BFD209E0}"/>
              </a:ext>
            </a:extLst>
          </p:cNvPr>
          <p:cNvSpPr txBox="1"/>
          <p:nvPr/>
        </p:nvSpPr>
        <p:spPr>
          <a:xfrm>
            <a:off x="8951060" y="10807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071769-DDD4-0543-AE7B-A340291FF8EF}"/>
              </a:ext>
            </a:extLst>
          </p:cNvPr>
          <p:cNvSpPr txBox="1"/>
          <p:nvPr/>
        </p:nvSpPr>
        <p:spPr>
          <a:xfrm>
            <a:off x="6739087" y="10807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17BD2-14D5-5E4A-B438-CE364F9CEDD1}"/>
              </a:ext>
            </a:extLst>
          </p:cNvPr>
          <p:cNvSpPr txBox="1"/>
          <p:nvPr/>
        </p:nvSpPr>
        <p:spPr>
          <a:xfrm>
            <a:off x="6163120" y="10807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B96738-B0BB-FD48-A146-EAB7E7B2FEA7}"/>
              </a:ext>
            </a:extLst>
          </p:cNvPr>
          <p:cNvSpPr txBox="1"/>
          <p:nvPr/>
        </p:nvSpPr>
        <p:spPr>
          <a:xfrm>
            <a:off x="9706738" y="1080794"/>
            <a:ext cx="370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74D852-61C1-8C42-BA5F-58EB09157F76}"/>
              </a:ext>
            </a:extLst>
          </p:cNvPr>
          <p:cNvSpPr txBox="1"/>
          <p:nvPr/>
        </p:nvSpPr>
        <p:spPr>
          <a:xfrm>
            <a:off x="10480818" y="10807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323A36-1718-684A-A52B-BE25C6F4C1E8}"/>
              </a:ext>
            </a:extLst>
          </p:cNvPr>
          <p:cNvSpPr txBox="1"/>
          <p:nvPr/>
        </p:nvSpPr>
        <p:spPr>
          <a:xfrm>
            <a:off x="8390077" y="875650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08E23-C2E1-8640-9B03-64DBB1B15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323" y="3164912"/>
            <a:ext cx="2353018" cy="1680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55348A-52AF-2840-8D36-AA2831271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4" y="3171681"/>
            <a:ext cx="2343541" cy="1673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C1CE9-0660-FE41-B54C-5D3D5B1E3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458" y="4845639"/>
            <a:ext cx="2343541" cy="1673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50374-EDC6-DC46-BD40-A842C90F2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45639"/>
            <a:ext cx="2435795" cy="17398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DE8F520-2210-6848-B444-2175D69634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617" y="135775"/>
            <a:ext cx="4021961" cy="28728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44BE604-6D4F-414B-9189-497AA1AC6973}"/>
              </a:ext>
            </a:extLst>
          </p:cNvPr>
          <p:cNvSpPr txBox="1"/>
          <p:nvPr/>
        </p:nvSpPr>
        <p:spPr>
          <a:xfrm>
            <a:off x="1720695" y="4757747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 loadings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25AD0B-DF70-424A-909A-16ECB272B47A}"/>
              </a:ext>
            </a:extLst>
          </p:cNvPr>
          <p:cNvSpPr txBox="1"/>
          <p:nvPr/>
        </p:nvSpPr>
        <p:spPr>
          <a:xfrm>
            <a:off x="1760074" y="3040192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loadings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6DB1DE-FFCF-B147-9085-DA09BF6D9A39}"/>
              </a:ext>
            </a:extLst>
          </p:cNvPr>
          <p:cNvCxnSpPr>
            <a:cxnSpLocks/>
          </p:cNvCxnSpPr>
          <p:nvPr/>
        </p:nvCxnSpPr>
        <p:spPr>
          <a:xfrm>
            <a:off x="36946" y="3544692"/>
            <a:ext cx="234654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344BEED-1636-A145-9866-36987A8C3035}"/>
              </a:ext>
            </a:extLst>
          </p:cNvPr>
          <p:cNvSpPr txBox="1"/>
          <p:nvPr/>
        </p:nvSpPr>
        <p:spPr>
          <a:xfrm>
            <a:off x="1267567" y="3502699"/>
            <a:ext cx="507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-0.025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57F332-8CA1-EE47-9A98-4CB6761AE369}"/>
              </a:ext>
            </a:extLst>
          </p:cNvPr>
          <p:cNvCxnSpPr>
            <a:cxnSpLocks/>
          </p:cNvCxnSpPr>
          <p:nvPr/>
        </p:nvCxnSpPr>
        <p:spPr>
          <a:xfrm>
            <a:off x="2349944" y="6030917"/>
            <a:ext cx="234654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8B03C65-6C56-8247-8664-2A4F1B3565EF}"/>
              </a:ext>
            </a:extLst>
          </p:cNvPr>
          <p:cNvSpPr txBox="1"/>
          <p:nvPr/>
        </p:nvSpPr>
        <p:spPr>
          <a:xfrm>
            <a:off x="3655444" y="5875314"/>
            <a:ext cx="4443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0.025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48C6E8-EE2C-734E-9905-693F9E36ADFC}"/>
              </a:ext>
            </a:extLst>
          </p:cNvPr>
          <p:cNvCxnSpPr>
            <a:cxnSpLocks/>
          </p:cNvCxnSpPr>
          <p:nvPr/>
        </p:nvCxnSpPr>
        <p:spPr>
          <a:xfrm>
            <a:off x="77547" y="5242439"/>
            <a:ext cx="234654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C9F1DB5-AE6F-6E4A-86B6-95CE070337F3}"/>
              </a:ext>
            </a:extLst>
          </p:cNvPr>
          <p:cNvSpPr txBox="1"/>
          <p:nvPr/>
        </p:nvSpPr>
        <p:spPr>
          <a:xfrm>
            <a:off x="1290420" y="5198346"/>
            <a:ext cx="5369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-0.025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D7C4164-378C-2345-97B7-EB5699E2B5C2}"/>
              </a:ext>
            </a:extLst>
          </p:cNvPr>
          <p:cNvCxnSpPr>
            <a:cxnSpLocks/>
          </p:cNvCxnSpPr>
          <p:nvPr/>
        </p:nvCxnSpPr>
        <p:spPr>
          <a:xfrm>
            <a:off x="2304096" y="4364808"/>
            <a:ext cx="234654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DAB1353-1643-0542-A653-DD92A47CA4B3}"/>
              </a:ext>
            </a:extLst>
          </p:cNvPr>
          <p:cNvSpPr txBox="1"/>
          <p:nvPr/>
        </p:nvSpPr>
        <p:spPr>
          <a:xfrm>
            <a:off x="3609596" y="4209205"/>
            <a:ext cx="4443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0.025</a:t>
            </a:r>
          </a:p>
        </p:txBody>
      </p:sp>
    </p:spTree>
    <p:extLst>
      <p:ext uri="{BB962C8B-B14F-4D97-AF65-F5344CB8AC3E}">
        <p14:creationId xmlns:p14="http://schemas.microsoft.com/office/powerpoint/2010/main" val="705996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C9F054-37D9-3344-B32C-FDC270D85569}"/>
              </a:ext>
            </a:extLst>
          </p:cNvPr>
          <p:cNvSpPr txBox="1"/>
          <p:nvPr/>
        </p:nvSpPr>
        <p:spPr>
          <a:xfrm>
            <a:off x="4303434" y="22061"/>
            <a:ext cx="291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analysis on proteins with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206A2-1155-FE4E-8589-1216CF8FA4A8}"/>
              </a:ext>
            </a:extLst>
          </p:cNvPr>
          <p:cNvSpPr txBox="1"/>
          <p:nvPr/>
        </p:nvSpPr>
        <p:spPr>
          <a:xfrm>
            <a:off x="5405883" y="433226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A272C-7505-594C-92AB-AB125CAC13F0}"/>
              </a:ext>
            </a:extLst>
          </p:cNvPr>
          <p:cNvSpPr txBox="1"/>
          <p:nvPr/>
        </p:nvSpPr>
        <p:spPr>
          <a:xfrm>
            <a:off x="2128811" y="122968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 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D6079A-BCB6-6549-8AA9-AC6357935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18" y="4429414"/>
            <a:ext cx="4073578" cy="2234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3C142D-3C72-2F4F-B14C-1E342ACB161C}"/>
              </a:ext>
            </a:extLst>
          </p:cNvPr>
          <p:cNvSpPr txBox="1"/>
          <p:nvPr/>
        </p:nvSpPr>
        <p:spPr>
          <a:xfrm>
            <a:off x="1394638" y="4184773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Molecular functions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808C3E-B6DE-904F-A07A-BF70C79D9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07" y="2167547"/>
            <a:ext cx="3427845" cy="1892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DBE7C3-E8A4-1541-9DFA-0B3D53934D17}"/>
              </a:ext>
            </a:extLst>
          </p:cNvPr>
          <p:cNvSpPr txBox="1"/>
          <p:nvPr/>
        </p:nvSpPr>
        <p:spPr>
          <a:xfrm>
            <a:off x="1316924" y="1749862"/>
            <a:ext cx="205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processes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8954D2-34CC-5A4F-A082-BE669DAE3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418" y="2065002"/>
            <a:ext cx="3631045" cy="19950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42C72B-D6E9-3340-8FCA-8DAB6F310855}"/>
              </a:ext>
            </a:extLst>
          </p:cNvPr>
          <p:cNvSpPr txBox="1"/>
          <p:nvPr/>
        </p:nvSpPr>
        <p:spPr>
          <a:xfrm>
            <a:off x="6941274" y="1583056"/>
            <a:ext cx="205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processes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A7EF8B-7FAE-6849-9860-EE7C892AD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132" y="4554105"/>
            <a:ext cx="3822123" cy="21078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2F6F38-97BF-BC4D-9802-FEC945F7118C}"/>
              </a:ext>
            </a:extLst>
          </p:cNvPr>
          <p:cNvSpPr txBox="1"/>
          <p:nvPr/>
        </p:nvSpPr>
        <p:spPr>
          <a:xfrm>
            <a:off x="7059500" y="4184773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Molecular functions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F82D76-7DAA-4D48-BA0B-61B9B6589AEF}"/>
              </a:ext>
            </a:extLst>
          </p:cNvPr>
          <p:cNvSpPr txBox="1"/>
          <p:nvPr/>
        </p:nvSpPr>
        <p:spPr>
          <a:xfrm>
            <a:off x="7669421" y="122968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 C</a:t>
            </a:r>
          </a:p>
        </p:txBody>
      </p:sp>
    </p:spTree>
    <p:extLst>
      <p:ext uri="{BB962C8B-B14F-4D97-AF65-F5344CB8AC3E}">
        <p14:creationId xmlns:p14="http://schemas.microsoft.com/office/powerpoint/2010/main" val="2928345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A83258-FE8C-5E43-8F24-A7416B6A5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71" y="1513280"/>
            <a:ext cx="6389430" cy="4563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630E9F-A210-8244-A7BB-C0BDA6243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7" y="1322278"/>
            <a:ext cx="5614388" cy="475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5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6434</TotalTime>
  <Words>175</Words>
  <Application>Microsoft Macintosh PowerPoint</Application>
  <PresentationFormat>Widescreen</PresentationFormat>
  <Paragraphs>103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Shelly A Trigg</dc:creator>
  <cp:lastModifiedBy>Shelly A Trigg</cp:lastModifiedBy>
  <cp:revision>35</cp:revision>
  <cp:lastPrinted>2019-04-04T22:22:28Z</cp:lastPrinted>
  <dcterms:created xsi:type="dcterms:W3CDTF">2019-01-16T13:23:14Z</dcterms:created>
  <dcterms:modified xsi:type="dcterms:W3CDTF">2019-04-04T22:29:37Z</dcterms:modified>
</cp:coreProperties>
</file>